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572000" cy="2743200"/>
  <p:notesSz cx="6858000" cy="9144000"/>
  <p:defaultTextStyle>
    <a:defPPr>
      <a:defRPr lang="en-US"/>
    </a:defPPr>
    <a:lvl1pPr marL="0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35084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70168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705251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40336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75420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410504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45589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80673" algn="l" defTabSz="47016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32" autoAdjust="0"/>
    <p:restoredTop sz="94660"/>
  </p:normalViewPr>
  <p:slideViewPr>
    <p:cSldViewPr>
      <p:cViewPr varScale="1">
        <p:scale>
          <a:sx n="223" d="100"/>
          <a:sy n="223" d="100"/>
        </p:scale>
        <p:origin x="-36" y="-378"/>
      </p:cViewPr>
      <p:guideLst>
        <p:guide orient="horz" pos="864"/>
        <p:guide pos="1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852170"/>
            <a:ext cx="3886200" cy="5880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54480"/>
            <a:ext cx="3200400" cy="701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5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" y="109856"/>
            <a:ext cx="1028700" cy="234061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9856"/>
            <a:ext cx="3009900" cy="234061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3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4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57" y="1762760"/>
            <a:ext cx="3886200" cy="544830"/>
          </a:xfrm>
        </p:spPr>
        <p:txBody>
          <a:bodyPr anchor="t"/>
          <a:lstStyle>
            <a:lvl1pPr algn="l">
              <a:defRPr sz="2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157" y="1162687"/>
            <a:ext cx="3886200" cy="600075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3508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7016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70525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940336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7542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4105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64558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88067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15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40081"/>
            <a:ext cx="2019300" cy="1810385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100" y="640081"/>
            <a:ext cx="2019300" cy="1810385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1" y="614046"/>
            <a:ext cx="2020094" cy="255905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35084" indent="0">
              <a:buNone/>
              <a:defRPr sz="1000" b="1"/>
            </a:lvl2pPr>
            <a:lvl3pPr marL="470168" indent="0">
              <a:buNone/>
              <a:defRPr sz="900" b="1"/>
            </a:lvl3pPr>
            <a:lvl4pPr marL="705251" indent="0">
              <a:buNone/>
              <a:defRPr sz="800" b="1"/>
            </a:lvl4pPr>
            <a:lvl5pPr marL="940336" indent="0">
              <a:buNone/>
              <a:defRPr sz="800" b="1"/>
            </a:lvl5pPr>
            <a:lvl6pPr marL="1175420" indent="0">
              <a:buNone/>
              <a:defRPr sz="800" b="1"/>
            </a:lvl6pPr>
            <a:lvl7pPr marL="1410504" indent="0">
              <a:buNone/>
              <a:defRPr sz="800" b="1"/>
            </a:lvl7pPr>
            <a:lvl8pPr marL="1645589" indent="0">
              <a:buNone/>
              <a:defRPr sz="800" b="1"/>
            </a:lvl8pPr>
            <a:lvl9pPr marL="1880673" indent="0">
              <a:buNone/>
              <a:defRPr sz="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1" y="869950"/>
            <a:ext cx="2020094" cy="1580515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4" y="614046"/>
            <a:ext cx="2020888" cy="255905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35084" indent="0">
              <a:buNone/>
              <a:defRPr sz="1000" b="1"/>
            </a:lvl2pPr>
            <a:lvl3pPr marL="470168" indent="0">
              <a:buNone/>
              <a:defRPr sz="900" b="1"/>
            </a:lvl3pPr>
            <a:lvl4pPr marL="705251" indent="0">
              <a:buNone/>
              <a:defRPr sz="800" b="1"/>
            </a:lvl4pPr>
            <a:lvl5pPr marL="940336" indent="0">
              <a:buNone/>
              <a:defRPr sz="800" b="1"/>
            </a:lvl5pPr>
            <a:lvl6pPr marL="1175420" indent="0">
              <a:buNone/>
              <a:defRPr sz="800" b="1"/>
            </a:lvl6pPr>
            <a:lvl7pPr marL="1410504" indent="0">
              <a:buNone/>
              <a:defRPr sz="800" b="1"/>
            </a:lvl7pPr>
            <a:lvl8pPr marL="1645589" indent="0">
              <a:buNone/>
              <a:defRPr sz="800" b="1"/>
            </a:lvl8pPr>
            <a:lvl9pPr marL="1880673" indent="0">
              <a:buNone/>
              <a:defRPr sz="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4" y="869950"/>
            <a:ext cx="2020888" cy="1580515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5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29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6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09220"/>
            <a:ext cx="1504157" cy="464820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6" y="109222"/>
            <a:ext cx="2555875" cy="2341245"/>
          </a:xfrm>
        </p:spPr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574043"/>
            <a:ext cx="1504157" cy="1876425"/>
          </a:xfrm>
        </p:spPr>
        <p:txBody>
          <a:bodyPr/>
          <a:lstStyle>
            <a:lvl1pPr marL="0" indent="0">
              <a:buNone/>
              <a:defRPr sz="700"/>
            </a:lvl1pPr>
            <a:lvl2pPr marL="235084" indent="0">
              <a:buNone/>
              <a:defRPr sz="600"/>
            </a:lvl2pPr>
            <a:lvl3pPr marL="470168" indent="0">
              <a:buNone/>
              <a:defRPr sz="500"/>
            </a:lvl3pPr>
            <a:lvl4pPr marL="705251" indent="0">
              <a:buNone/>
              <a:defRPr sz="500"/>
            </a:lvl4pPr>
            <a:lvl5pPr marL="940336" indent="0">
              <a:buNone/>
              <a:defRPr sz="500"/>
            </a:lvl5pPr>
            <a:lvl6pPr marL="1175420" indent="0">
              <a:buNone/>
              <a:defRPr sz="500"/>
            </a:lvl6pPr>
            <a:lvl7pPr marL="1410504" indent="0">
              <a:buNone/>
              <a:defRPr sz="500"/>
            </a:lvl7pPr>
            <a:lvl8pPr marL="1645589" indent="0">
              <a:buNone/>
              <a:defRPr sz="500"/>
            </a:lvl8pPr>
            <a:lvl9pPr marL="188067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6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144" y="1920240"/>
            <a:ext cx="2743200" cy="226696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144" y="245110"/>
            <a:ext cx="2743200" cy="1645920"/>
          </a:xfrm>
        </p:spPr>
        <p:txBody>
          <a:bodyPr/>
          <a:lstStyle>
            <a:lvl1pPr marL="0" indent="0">
              <a:buNone/>
              <a:defRPr sz="1600"/>
            </a:lvl1pPr>
            <a:lvl2pPr marL="235084" indent="0">
              <a:buNone/>
              <a:defRPr sz="1500"/>
            </a:lvl2pPr>
            <a:lvl3pPr marL="470168" indent="0">
              <a:buNone/>
              <a:defRPr sz="1200"/>
            </a:lvl3pPr>
            <a:lvl4pPr marL="705251" indent="0">
              <a:buNone/>
              <a:defRPr sz="1000"/>
            </a:lvl4pPr>
            <a:lvl5pPr marL="940336" indent="0">
              <a:buNone/>
              <a:defRPr sz="1000"/>
            </a:lvl5pPr>
            <a:lvl6pPr marL="1175420" indent="0">
              <a:buNone/>
              <a:defRPr sz="1000"/>
            </a:lvl6pPr>
            <a:lvl7pPr marL="1410504" indent="0">
              <a:buNone/>
              <a:defRPr sz="1000"/>
            </a:lvl7pPr>
            <a:lvl8pPr marL="1645589" indent="0">
              <a:buNone/>
              <a:defRPr sz="1000"/>
            </a:lvl8pPr>
            <a:lvl9pPr marL="1880673" indent="0">
              <a:buNone/>
              <a:defRPr sz="1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44" y="2146936"/>
            <a:ext cx="2743200" cy="321944"/>
          </a:xfrm>
        </p:spPr>
        <p:txBody>
          <a:bodyPr/>
          <a:lstStyle>
            <a:lvl1pPr marL="0" indent="0">
              <a:buNone/>
              <a:defRPr sz="700"/>
            </a:lvl1pPr>
            <a:lvl2pPr marL="235084" indent="0">
              <a:buNone/>
              <a:defRPr sz="600"/>
            </a:lvl2pPr>
            <a:lvl3pPr marL="470168" indent="0">
              <a:buNone/>
              <a:defRPr sz="500"/>
            </a:lvl3pPr>
            <a:lvl4pPr marL="705251" indent="0">
              <a:buNone/>
              <a:defRPr sz="500"/>
            </a:lvl4pPr>
            <a:lvl5pPr marL="940336" indent="0">
              <a:buNone/>
              <a:defRPr sz="500"/>
            </a:lvl5pPr>
            <a:lvl6pPr marL="1175420" indent="0">
              <a:buNone/>
              <a:defRPr sz="500"/>
            </a:lvl6pPr>
            <a:lvl7pPr marL="1410504" indent="0">
              <a:buNone/>
              <a:defRPr sz="500"/>
            </a:lvl7pPr>
            <a:lvl8pPr marL="1645589" indent="0">
              <a:buNone/>
              <a:defRPr sz="500"/>
            </a:lvl8pPr>
            <a:lvl9pPr marL="188067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7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09855"/>
            <a:ext cx="4114800" cy="457200"/>
          </a:xfrm>
          <a:prstGeom prst="rect">
            <a:avLst/>
          </a:prstGeom>
        </p:spPr>
        <p:txBody>
          <a:bodyPr vert="horz" lIns="47017" tIns="23509" rIns="47017" bIns="2350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640081"/>
            <a:ext cx="4114800" cy="1810385"/>
          </a:xfrm>
          <a:prstGeom prst="rect">
            <a:avLst/>
          </a:prstGeom>
        </p:spPr>
        <p:txBody>
          <a:bodyPr vert="horz" lIns="47017" tIns="23509" rIns="47017" bIns="2350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2542540"/>
            <a:ext cx="1066800" cy="146050"/>
          </a:xfrm>
          <a:prstGeom prst="rect">
            <a:avLst/>
          </a:prstGeom>
        </p:spPr>
        <p:txBody>
          <a:bodyPr vert="horz" lIns="47017" tIns="23509" rIns="47017" bIns="23509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C8C2F-2F44-4ADF-910F-868143B59645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" y="2542540"/>
            <a:ext cx="1447800" cy="146050"/>
          </a:xfrm>
          <a:prstGeom prst="rect">
            <a:avLst/>
          </a:prstGeom>
        </p:spPr>
        <p:txBody>
          <a:bodyPr vert="horz" lIns="47017" tIns="23509" rIns="47017" bIns="23509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0" y="2542540"/>
            <a:ext cx="1066800" cy="146050"/>
          </a:xfrm>
          <a:prstGeom prst="rect">
            <a:avLst/>
          </a:prstGeom>
        </p:spPr>
        <p:txBody>
          <a:bodyPr vert="horz" lIns="47017" tIns="23509" rIns="47017" bIns="23509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62D22-AD0D-4978-A184-F39FADB78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3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168" rtl="0" eaLnBrk="1" latinLnBrk="0" hangingPunct="1">
        <a:spcBef>
          <a:spcPct val="0"/>
        </a:spcBef>
        <a:buNone/>
        <a:defRPr sz="2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13" indent="-176313" algn="l" defTabSz="470168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12" indent="-146928" algn="l" defTabSz="470168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87710" indent="-117542" algn="l" defTabSz="470168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2794" indent="-117542" algn="l" defTabSz="470168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57878" indent="-117542" algn="l" defTabSz="470168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92962" indent="-117542" algn="l" defTabSz="470168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046" indent="-117542" algn="l" defTabSz="470168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131" indent="-117542" algn="l" defTabSz="470168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215" indent="-117542" algn="l" defTabSz="470168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35084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70168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05251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336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420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504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589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80673" algn="l" defTabSz="470168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9775" y="-228601"/>
            <a:ext cx="4545271" cy="2989139"/>
            <a:chOff x="161135" y="2516"/>
            <a:chExt cx="4632378" cy="2765632"/>
          </a:xfrm>
        </p:grpSpPr>
        <p:sp>
          <p:nvSpPr>
            <p:cNvPr id="4" name="Rectangle 3"/>
            <p:cNvSpPr/>
            <p:nvPr/>
          </p:nvSpPr>
          <p:spPr>
            <a:xfrm>
              <a:off x="1773641" y="2261644"/>
              <a:ext cx="1318432" cy="506503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/>
                <a:t>PAlgebra</a:t>
              </a:r>
              <a:endParaRPr lang="en-US" b="1" dirty="0" smtClean="0"/>
            </a:p>
            <a:p>
              <a:pPr algn="ctr"/>
              <a:r>
                <a:rPr lang="en-US" sz="700" b="1" dirty="0"/>
                <a:t>Structure of </a:t>
              </a:r>
              <a:r>
                <a:rPr lang="en-US" sz="700" b="1" dirty="0" err="1"/>
                <a:t>Zm</a:t>
              </a:r>
              <a:r>
                <a:rPr lang="en-US" sz="700" b="1" dirty="0"/>
                <a:t>*, §</a:t>
              </a:r>
              <a:r>
                <a:rPr lang="en-US" sz="700" b="1" dirty="0" smtClean="0"/>
                <a:t>2.4</a:t>
              </a:r>
              <a:endParaRPr lang="en-US" sz="700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851302" y="1739656"/>
              <a:ext cx="1318432" cy="506505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PAlgebraMod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700" b="1" dirty="0">
                  <a:solidFill>
                    <a:schemeClr val="bg1"/>
                  </a:solidFill>
                </a:rPr>
                <a:t>plaintext-slot </a:t>
              </a:r>
              <a:r>
                <a:rPr lang="en-US" sz="700" b="1" dirty="0" smtClean="0">
                  <a:solidFill>
                    <a:schemeClr val="bg1"/>
                  </a:solidFill>
                </a:rPr>
                <a:t>algebra, </a:t>
              </a:r>
              <a:r>
                <a:rPr lang="en-US" sz="700" b="1" dirty="0"/>
                <a:t>§</a:t>
              </a:r>
              <a:r>
                <a:rPr lang="en-US" sz="700" b="1" dirty="0" smtClean="0"/>
                <a:t>2.5</a:t>
              </a:r>
              <a:endParaRPr lang="en-US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092072" y="2258591"/>
              <a:ext cx="1009585" cy="506503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/>
                <a:t>NumbTh</a:t>
              </a:r>
              <a:endParaRPr lang="en-US" b="1" dirty="0" smtClean="0"/>
            </a:p>
            <a:p>
              <a:pPr algn="ctr"/>
              <a:r>
                <a:rPr lang="en-US" sz="700" b="1" dirty="0" smtClean="0"/>
                <a:t>miscellaneous utilities</a:t>
              </a:r>
              <a:r>
                <a:rPr lang="en-US" sz="700" b="1" dirty="0"/>
                <a:t>, §</a:t>
              </a:r>
              <a:r>
                <a:rPr lang="en-US" sz="700" b="1" dirty="0" smtClean="0"/>
                <a:t>2.2</a:t>
              </a:r>
              <a:endParaRPr lang="en-US" sz="700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85800" y="1739656"/>
              <a:ext cx="1163708" cy="506503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CModulus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700" b="1" dirty="0">
                  <a:solidFill>
                    <a:schemeClr val="bg1"/>
                  </a:solidFill>
                </a:rPr>
                <a:t>polynomials mod </a:t>
              </a:r>
              <a:r>
                <a:rPr lang="en-US" sz="700" b="1" dirty="0" smtClean="0">
                  <a:solidFill>
                    <a:schemeClr val="bg1"/>
                  </a:solidFill>
                </a:rPr>
                <a:t>p, </a:t>
              </a:r>
              <a:r>
                <a:rPr lang="en-US" sz="700" b="1" dirty="0"/>
                <a:t>§</a:t>
              </a:r>
              <a:r>
                <a:rPr lang="en-US" sz="700" b="1" dirty="0" smtClean="0"/>
                <a:t>2.3</a:t>
              </a:r>
              <a:endParaRPr lang="en-US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459711" y="1817263"/>
              <a:ext cx="1476947" cy="235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Math</a:t>
              </a:r>
              <a:endParaRPr lang="en-US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5798" y="1232595"/>
              <a:ext cx="3501276" cy="50650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DoubleCRT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polynomial </a:t>
              </a:r>
              <a:r>
                <a:rPr lang="en-US" sz="800" dirty="0" smtClean="0">
                  <a:solidFill>
                    <a:schemeClr val="tx1"/>
                  </a:solidFill>
                </a:rPr>
                <a:t>arithmetic, </a:t>
              </a:r>
              <a:r>
                <a:rPr lang="en-US" sz="700" dirty="0" smtClean="0">
                  <a:solidFill>
                    <a:schemeClr val="tx1"/>
                  </a:solidFill>
                </a:rPr>
                <a:t>§2.8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927168" y="726093"/>
              <a:ext cx="1164903" cy="50650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FHE</a:t>
              </a:r>
            </a:p>
            <a:p>
              <a:pPr algn="ctr"/>
              <a:r>
                <a:rPr lang="en-US" sz="700" dirty="0" err="1" smtClean="0">
                  <a:solidFill>
                    <a:schemeClr val="tx1"/>
                  </a:solidFill>
                </a:rPr>
                <a:t>KeyGen</a:t>
              </a:r>
              <a:r>
                <a:rPr lang="en-US" sz="700" dirty="0" smtClean="0">
                  <a:solidFill>
                    <a:schemeClr val="tx1"/>
                  </a:solidFill>
                </a:rPr>
                <a:t>/</a:t>
              </a:r>
              <a:r>
                <a:rPr lang="en-US" sz="700" dirty="0" err="1" smtClean="0">
                  <a:solidFill>
                    <a:schemeClr val="tx1"/>
                  </a:solidFill>
                </a:rPr>
                <a:t>Enc</a:t>
              </a:r>
              <a:r>
                <a:rPr lang="en-US" sz="700" dirty="0">
                  <a:solidFill>
                    <a:schemeClr val="tx1"/>
                  </a:solidFill>
                </a:rPr>
                <a:t>/Dec, §</a:t>
              </a:r>
              <a:r>
                <a:rPr lang="en-US" sz="700" dirty="0" smtClean="0">
                  <a:solidFill>
                    <a:schemeClr val="tx1"/>
                  </a:solidFill>
                </a:rPr>
                <a:t>3.2</a:t>
              </a:r>
              <a:endParaRPr 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92071" y="726093"/>
              <a:ext cx="1087246" cy="50650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Ctxt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700" dirty="0">
                  <a:solidFill>
                    <a:schemeClr val="tx1"/>
                  </a:solidFill>
                </a:rPr>
                <a:t>Ciphertext operations, §</a:t>
              </a:r>
              <a:r>
                <a:rPr lang="en-US" sz="700" dirty="0" smtClean="0">
                  <a:solidFill>
                    <a:schemeClr val="tx1"/>
                  </a:solidFill>
                </a:rPr>
                <a:t>3.1</a:t>
              </a:r>
              <a:endParaRPr 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-459711" y="623362"/>
              <a:ext cx="1476947" cy="235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Crypto</a:t>
              </a:r>
              <a:endParaRPr lang="en-US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5796" y="219590"/>
              <a:ext cx="3501278" cy="50650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EncryptedArray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700" dirty="0">
                  <a:solidFill>
                    <a:schemeClr val="tx1"/>
                  </a:solidFill>
                </a:rPr>
                <a:t>Routing plaintext </a:t>
              </a:r>
              <a:r>
                <a:rPr lang="en-US" sz="700" dirty="0" smtClean="0">
                  <a:solidFill>
                    <a:schemeClr val="tx1"/>
                  </a:solidFill>
                </a:rPr>
                <a:t>slots, §4.1</a:t>
              </a:r>
              <a:endParaRPr 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44" name="Left Brace 43"/>
            <p:cNvSpPr/>
            <p:nvPr/>
          </p:nvSpPr>
          <p:spPr>
            <a:xfrm>
              <a:off x="402556" y="1232596"/>
              <a:ext cx="283244" cy="1519510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Left Brace 44"/>
            <p:cNvSpPr/>
            <p:nvPr/>
          </p:nvSpPr>
          <p:spPr>
            <a:xfrm>
              <a:off x="402556" y="219590"/>
              <a:ext cx="283244" cy="1013006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169734" y="1739101"/>
              <a:ext cx="1623779" cy="506503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bg1"/>
                  </a:solidFill>
                </a:rPr>
                <a:t>IndexSet</a:t>
              </a:r>
              <a:r>
                <a:rPr lang="en-US" b="1" dirty="0" smtClean="0">
                  <a:solidFill>
                    <a:schemeClr val="bg1"/>
                  </a:solidFill>
                </a:rPr>
                <a:t>/</a:t>
              </a:r>
              <a:r>
                <a:rPr lang="en-US" b="1" dirty="0" err="1" smtClean="0">
                  <a:solidFill>
                    <a:schemeClr val="bg1"/>
                  </a:solidFill>
                </a:rPr>
                <a:t>IndexMap</a:t>
              </a:r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700" b="1" dirty="0">
                  <a:solidFill>
                    <a:schemeClr val="bg1"/>
                  </a:solidFill>
                </a:rPr>
                <a:t>Indexing </a:t>
              </a:r>
              <a:r>
                <a:rPr lang="en-US" sz="700" b="1" dirty="0" smtClean="0">
                  <a:solidFill>
                    <a:schemeClr val="bg1"/>
                  </a:solidFill>
                </a:rPr>
                <a:t>utilities, </a:t>
              </a:r>
              <a:r>
                <a:rPr lang="en-US" sz="700" b="1" dirty="0"/>
                <a:t>§</a:t>
              </a:r>
              <a:r>
                <a:rPr lang="en-US" sz="700" b="1" dirty="0" smtClean="0"/>
                <a:t>2.6</a:t>
              </a:r>
              <a:endParaRPr lang="en-US" sz="7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16200000">
              <a:off x="3730539" y="676128"/>
              <a:ext cx="1519509" cy="60643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/>
                <a:t>FHEcontext</a:t>
              </a:r>
              <a:endParaRPr lang="en-US" b="1" dirty="0" smtClean="0"/>
            </a:p>
            <a:p>
              <a:pPr algn="ctr"/>
              <a:r>
                <a:rPr lang="en-US" sz="800" b="1" dirty="0" smtClean="0"/>
                <a:t>parameters, </a:t>
              </a:r>
              <a:r>
                <a:rPr lang="en-US" sz="700" b="1" dirty="0" smtClean="0"/>
                <a:t>§2.7</a:t>
              </a:r>
              <a:endParaRPr lang="en-US" sz="8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5800" y="2261645"/>
              <a:ext cx="1087245" cy="506503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/>
                <a:t>bluestein</a:t>
              </a:r>
              <a:endParaRPr lang="en-US" b="1" dirty="0" smtClean="0"/>
            </a:p>
            <a:p>
              <a:pPr algn="ctr"/>
              <a:r>
                <a:rPr lang="en-US" sz="700" b="1" dirty="0"/>
                <a:t>FFT/IFFT, §</a:t>
              </a:r>
              <a:r>
                <a:rPr lang="en-US" sz="700" b="1" dirty="0" smtClean="0"/>
                <a:t>2.3</a:t>
              </a:r>
              <a:endParaRPr lang="en-US" sz="7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01657" y="2258591"/>
              <a:ext cx="691854" cy="506503"/>
            </a:xfrm>
            <a:prstGeom prst="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timing</a:t>
              </a:r>
            </a:p>
            <a:p>
              <a:pPr algn="ctr"/>
              <a:r>
                <a:rPr lang="en-US" sz="700" b="1" dirty="0" smtClean="0"/>
                <a:t>§2.1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5797" y="726093"/>
              <a:ext cx="1241372" cy="50650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 err="1" smtClean="0">
                  <a:solidFill>
                    <a:schemeClr val="tx1"/>
                  </a:solidFill>
                </a:rPr>
                <a:t>KeySwitching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700" dirty="0" smtClean="0">
                  <a:solidFill>
                    <a:schemeClr val="tx1"/>
                  </a:solidFill>
                </a:rPr>
                <a:t>Matrices for key-switching, §3.3</a:t>
              </a:r>
              <a:endParaRPr lang="en-US" sz="7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868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78</Words>
  <Application>Microsoft Office PowerPoint</Application>
  <PresentationFormat>Custom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 Halevi</dc:creator>
  <cp:lastModifiedBy>shaih</cp:lastModifiedBy>
  <cp:revision>16</cp:revision>
  <dcterms:created xsi:type="dcterms:W3CDTF">2012-07-16T14:02:42Z</dcterms:created>
  <dcterms:modified xsi:type="dcterms:W3CDTF">2013-04-10T18:29:11Z</dcterms:modified>
</cp:coreProperties>
</file>